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0"/>
  </p:notesMasterIdLst>
  <p:handoutMasterIdLst>
    <p:handoutMasterId r:id="rId21"/>
  </p:handoutMasterIdLst>
  <p:sldIdLst>
    <p:sldId id="557" r:id="rId2"/>
    <p:sldId id="749" r:id="rId3"/>
    <p:sldId id="687" r:id="rId4"/>
    <p:sldId id="705" r:id="rId5"/>
    <p:sldId id="707" r:id="rId6"/>
    <p:sldId id="709" r:id="rId7"/>
    <p:sldId id="710" r:id="rId8"/>
    <p:sldId id="711" r:id="rId9"/>
    <p:sldId id="712" r:id="rId10"/>
    <p:sldId id="713" r:id="rId11"/>
    <p:sldId id="746" r:id="rId12"/>
    <p:sldId id="714" r:id="rId13"/>
    <p:sldId id="715" r:id="rId14"/>
    <p:sldId id="747" r:id="rId15"/>
    <p:sldId id="716" r:id="rId16"/>
    <p:sldId id="717" r:id="rId17"/>
    <p:sldId id="718" r:id="rId18"/>
    <p:sldId id="748" r:id="rId1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F81BD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9108" autoAdjust="0"/>
  </p:normalViewPr>
  <p:slideViewPr>
    <p:cSldViewPr>
      <p:cViewPr varScale="1">
        <p:scale>
          <a:sx n="88" d="100"/>
          <a:sy n="88" d="100"/>
        </p:scale>
        <p:origin x="101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12EC83D-DF42-934D-9B4C-9DA45B0AF85E}" type="datetimeFigureOut">
              <a:rPr lang="en-US"/>
              <a:pPr>
                <a:defRPr/>
              </a:pPr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712F13-7286-E547-A1B9-BD5D58A0F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17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AB72A0E-0C65-6244-A8C3-15FE060AFF12}" type="datetimeFigureOut">
              <a:rPr lang="en-US"/>
              <a:pPr>
                <a:defRPr/>
              </a:pPr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4C04107-0928-CB46-B9AF-281984CA4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31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Overlay_(programming)" TargetMode="External"/><Relationship Id="rId12" Type="http://schemas.openxmlformats.org/officeDocument/2006/relationships/hyperlink" Target="https://en.wikipedia.org/wiki/Memory_segmentation" TargetMode="External"/><Relationship Id="rId13" Type="http://schemas.openxmlformats.org/officeDocument/2006/relationships/hyperlink" Target="https://en.wikipedia.org/wiki/Contiguous#Computer_science" TargetMode="External"/><Relationship Id="rId14" Type="http://schemas.openxmlformats.org/officeDocument/2006/relationships/hyperlink" Target="https://en.wikipedia.org/wiki/Fragmentation_(computer)" TargetMode="External"/><Relationship Id="rId15" Type="http://schemas.openxmlformats.org/officeDocument/2006/relationships/hyperlink" Target="https://en.wikipedia.org/wiki/Paging#cite_note-7" TargetMode="External"/><Relationship Id="rId16" Type="http://schemas.openxmlformats.org/officeDocument/2006/relationships/hyperlink" Target="https://en.wikipedia.org/wiki/Page_table" TargetMode="External"/><Relationship Id="rId17" Type="http://schemas.openxmlformats.org/officeDocument/2006/relationships/hyperlink" Target="https://en.wikipedia.org/wiki/Logical_addres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en.wikipedia.org/w/index.php?title=Paging&amp;action=edit&amp;section=1" TargetMode="External"/><Relationship Id="rId4" Type="http://schemas.openxmlformats.org/officeDocument/2006/relationships/hyperlink" Target="https://en.wikipedia.org/wiki/Ferranti" TargetMode="External"/><Relationship Id="rId5" Type="http://schemas.openxmlformats.org/officeDocument/2006/relationships/hyperlink" Target="https://en.wikipedia.org/wiki/Atlas_(computer)" TargetMode="External"/><Relationship Id="rId6" Type="http://schemas.openxmlformats.org/officeDocument/2006/relationships/hyperlink" Target="https://en.wikipedia.org/wiki/Paging#cite_note-3" TargetMode="External"/><Relationship Id="rId7" Type="http://schemas.openxmlformats.org/officeDocument/2006/relationships/hyperlink" Target="https://en.wikipedia.org/wiki/Paging#cite_note-4" TargetMode="External"/><Relationship Id="rId8" Type="http://schemas.openxmlformats.org/officeDocument/2006/relationships/hyperlink" Target="https://en.wikipedia.org/wiki/PDP-8" TargetMode="External"/><Relationship Id="rId9" Type="http://schemas.openxmlformats.org/officeDocument/2006/relationships/hyperlink" Target="https://en.wikipedia.org/wiki/Paging#cite_note-5" TargetMode="External"/><Relationship Id="rId10" Type="http://schemas.openxmlformats.org/officeDocument/2006/relationships/hyperlink" Target="https://en.wikipedia.org/wiki/Paging#cite_note-6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Fall’17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5 Minutes: 37-The top 10 skills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45 Minutes: </a:t>
            </a:r>
            <a:r>
              <a:rPr lang="en-US" altLang="zh-CN" baseline="0" smtClean="0">
                <a:latin typeface="Calibri" charset="0"/>
                <a:ea typeface="SimSun" charset="0"/>
                <a:cs typeface="SimSun" charset="0"/>
              </a:rPr>
              <a:t>slides 1-18</a:t>
            </a:r>
            <a:endParaRPr lang="en-US" altLang="zh-CN" baseline="0" dirty="0" smtClean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endParaRPr lang="en-US" altLang="zh-CN" baseline="0" dirty="0" smtClean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Spring’17</a:t>
            </a:r>
            <a:endParaRPr lang="en-US" altLang="zh-CN" baseline="0" dirty="0" smtClean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5 Minutes: 14a-The top 10 skills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45 Minutes: slides 1-11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Cont. from slides 12</a:t>
            </a:r>
          </a:p>
          <a:p>
            <a:pPr eaLnBrk="1" hangingPunct="1"/>
            <a:endParaRPr lang="en-US" altLang="zh-CN" baseline="0" dirty="0" smtClean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Fall’16 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30 Minutes: slides 1-12. 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The first 15 Minutes: 13a1-Project 4-5 Managing Process State </a:t>
            </a:r>
            <a:r>
              <a:rPr lang="en-US" altLang="zh-CN" baseline="0" dirty="0" err="1" smtClean="0">
                <a:latin typeface="Calibri" charset="0"/>
                <a:ea typeface="SimSun" charset="0"/>
                <a:cs typeface="SimSun" charset="0"/>
              </a:rPr>
              <a:t>Cont</a:t>
            </a:r>
            <a:endParaRPr lang="en-US" altLang="zh-CN" baseline="0" dirty="0" smtClean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endParaRPr lang="en-US" altLang="zh-CN" baseline="0" dirty="0" smtClean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Fall’15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45 Minutes: Slides 1-12</a:t>
            </a:r>
          </a:p>
        </p:txBody>
      </p:sp>
      <p:sp>
        <p:nvSpPr>
          <p:cNvPr id="8194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622367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smtClean="0"/>
              <a:t>Small</a:t>
            </a:r>
            <a:r>
              <a:rPr lang="en-US" altLang="en-US" sz="1200" baseline="0" dirty="0" smtClean="0"/>
              <a:t> frame size -&gt; small fragment</a:t>
            </a:r>
          </a:p>
          <a:p>
            <a:endParaRPr lang="en-US" alt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/>
              <a:t>Small</a:t>
            </a:r>
            <a:r>
              <a:rPr lang="en-US" altLang="en-US" sz="1200" baseline="0" dirty="0" smtClean="0"/>
              <a:t> frame size -&gt; large table size</a:t>
            </a:r>
          </a:p>
          <a:p>
            <a:endParaRPr lang="en-US" alt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62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F17282-88BF-45BE-AE32-38021086274A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Managing Free Frames</a:t>
            </a:r>
            <a:endParaRPr lang="en-US" altLang="en-US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707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C0E815-49B4-4DD5-9D9E-2D9425AE68E7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C0E815-49B4-4DD5-9D9E-2D9425AE68E7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08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5E3815-9DF2-438D-B124-EECCFF182713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99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F7F674-EC51-4D5F-B8CD-4087CC0A309F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82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EAA23-9438-40EB-A4F3-CDBA20728548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47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smtClean="0"/>
              <a:t>Explain what is internal fragment?</a:t>
            </a:r>
          </a:p>
          <a:p>
            <a:r>
              <a:rPr lang="en-US" altLang="en-US" sz="1200" dirty="0" smtClean="0"/>
              <a:t>Example:</a:t>
            </a:r>
            <a:r>
              <a:rPr lang="en-US" altLang="en-US" sz="1200" baseline="0" dirty="0" smtClean="0"/>
              <a:t> page size 8 bytes. 5 bytes are used in a page. Then the internal fragment is 8-5=3 bytes (unused space).</a:t>
            </a:r>
          </a:p>
          <a:p>
            <a:r>
              <a:rPr lang="en-US" altLang="en-US" sz="1200" baseline="0" dirty="0" smtClean="0"/>
              <a:t> </a:t>
            </a:r>
            <a:endParaRPr lang="en-US" altLang="en-US" sz="1200" dirty="0" smtClean="0"/>
          </a:p>
          <a:p>
            <a:r>
              <a:rPr lang="en-US" altLang="en-US" sz="1200" dirty="0" smtClean="0"/>
              <a:t>Process view and physical memory now very different</a:t>
            </a:r>
          </a:p>
          <a:p>
            <a:r>
              <a:rPr lang="en-US" altLang="en-US" sz="1200" dirty="0" smtClean="0"/>
              <a:t>By implementation process can only access its own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5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History[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dit section: History"/>
              </a:rPr>
              <a:t>edit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]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Ferranti"/>
              </a:rPr>
              <a:t>Ferranti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introduced paging on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tlas (computer)"/>
              </a:rPr>
              <a:t>Atlas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but the first mass market memory pages were concepts in computer architecture, regardless of whether a page moved between RAM and disk.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/>
              </a:rPr>
              <a:t>[2]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/>
              </a:rPr>
              <a:t>[3]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For example, on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PDP-8"/>
              </a:rPr>
              <a:t>PDP-8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7 of the instruction bits comprised a memory address that selected one of 128 (2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7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) words. This zone of memory was called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 This use of the term is now rare. In the 1960s, swapping was an early virtual memory technique. An entire program would be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swapped 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(or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rolled out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) from RAM to disk, and another one would be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swapped 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(or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rolled 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).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/>
              </a:rPr>
              <a:t>[4]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/>
              </a:rPr>
              <a:t>[5]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 swapped-out program would be current but its execution would be suspended while its RAM was in use by another program.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 program might include multiple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verlay (programming)"/>
              </a:rPr>
              <a:t>overlays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occupy the same memory at different times. Overlays are not a method of paging RAM to disk but merely of minimizing the program's use of RAM. Subsequent architectures used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Memory segmentation"/>
              </a:rPr>
              <a:t>memory segmentation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individual program segments became the units exchanged between disk and RAM. A segment was the program's entire code segment or data segment, or sometimes other large data structures. These segments had to be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Contiguous"/>
              </a:rPr>
              <a:t>contiguous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when resident in RAM, requiring additional computation and movement to remedy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Fragmentation (computer)"/>
              </a:rPr>
              <a:t>fragmentation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/>
              </a:rPr>
              <a:t>[6]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invention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Page table"/>
              </a:rPr>
              <a:t>page table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let the processor operate on arbitrary pages anywhere in RAM as a seemingly contiguous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Logical address"/>
              </a:rPr>
              <a:t>logical address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space. These pages became the units exchanged between disk and RAM.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82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 smtClean="0"/>
              <a:t>Avoids external fragmentation</a:t>
            </a:r>
          </a:p>
          <a:p>
            <a:pPr lvl="1"/>
            <a:r>
              <a:rPr lang="en-US" altLang="en-US" dirty="0" smtClean="0"/>
              <a:t>Avoids problem of varying sized memory chunks</a:t>
            </a:r>
            <a:endParaRPr lang="en-US" altLang="en-US" sz="800" dirty="0" smtClean="0"/>
          </a:p>
          <a:p>
            <a:r>
              <a:rPr lang="en-US" altLang="en-US" dirty="0" smtClean="0"/>
              <a:t>Divide physical memory into fixed-sized blocks called </a:t>
            </a:r>
            <a:r>
              <a:rPr lang="en-US" altLang="en-US" b="1" dirty="0" smtClean="0">
                <a:solidFill>
                  <a:srgbClr val="3366FF"/>
                </a:solidFill>
              </a:rPr>
              <a:t>frames</a:t>
            </a:r>
            <a:endParaRPr lang="en-US" altLang="en-US" dirty="0" smtClean="0">
              <a:solidFill>
                <a:srgbClr val="3366FF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Size </a:t>
            </a:r>
            <a:r>
              <a:rPr lang="en-US" altLang="en-US" dirty="0" smtClean="0"/>
              <a:t>is power of 2, between 512 bytes and 16 Mbytes</a:t>
            </a:r>
            <a:endParaRPr lang="en-US" altLang="en-US" sz="800" dirty="0" smtClean="0"/>
          </a:p>
          <a:p>
            <a:r>
              <a:rPr lang="en-US" altLang="en-US" dirty="0" smtClean="0"/>
              <a:t>Divide logical memory into blocks of same size called </a:t>
            </a:r>
            <a:r>
              <a:rPr lang="en-US" altLang="en-US" b="1" dirty="0" smtClean="0">
                <a:solidFill>
                  <a:srgbClr val="3366FF"/>
                </a:solidFill>
              </a:rPr>
              <a:t>pages</a:t>
            </a:r>
            <a:endParaRPr lang="en-US" altLang="en-US" sz="800" b="1" dirty="0" smtClean="0">
              <a:solidFill>
                <a:srgbClr val="3366FF"/>
              </a:solidFill>
            </a:endParaRPr>
          </a:p>
          <a:p>
            <a:r>
              <a:rPr lang="en-US" altLang="en-US" dirty="0" smtClean="0"/>
              <a:t>Keep track of all free frames</a:t>
            </a:r>
            <a:endParaRPr lang="en-US" altLang="en-US" sz="800" dirty="0" smtClean="0"/>
          </a:p>
          <a:p>
            <a:r>
              <a:rPr lang="en-US" altLang="en-US" dirty="0" smtClean="0"/>
              <a:t>To run a program of size </a:t>
            </a:r>
            <a:r>
              <a:rPr lang="en-US" altLang="en-US" b="1" i="1" dirty="0" smtClean="0"/>
              <a:t>N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pages, need to find </a:t>
            </a:r>
            <a:r>
              <a:rPr lang="en-US" altLang="en-US" b="1" i="1" dirty="0" smtClean="0"/>
              <a:t>N</a:t>
            </a:r>
            <a:r>
              <a:rPr lang="en-US" altLang="en-US" dirty="0" smtClean="0"/>
              <a:t> free frames and load program</a:t>
            </a:r>
            <a:endParaRPr lang="en-US" altLang="en-US" sz="800" dirty="0" smtClean="0"/>
          </a:p>
          <a:p>
            <a:r>
              <a:rPr lang="en-US" altLang="en-US" dirty="0" smtClean="0"/>
              <a:t>Set up a </a:t>
            </a:r>
            <a:r>
              <a:rPr lang="en-US" altLang="en-US" b="1" dirty="0" smtClean="0">
                <a:solidFill>
                  <a:srgbClr val="3366FF"/>
                </a:solidFill>
              </a:rPr>
              <a:t>page table</a:t>
            </a:r>
            <a:r>
              <a:rPr lang="en-US" altLang="en-US" dirty="0" smtClean="0"/>
              <a:t> to translate logical to physical addresses</a:t>
            </a:r>
            <a:endParaRPr lang="en-US" altLang="en-US" sz="800" dirty="0" smtClean="0"/>
          </a:p>
          <a:p>
            <a:r>
              <a:rPr lang="en-US" altLang="en-US" dirty="0" smtClean="0"/>
              <a:t>Backing store likewise split into pages</a:t>
            </a:r>
          </a:p>
          <a:p>
            <a:r>
              <a:rPr lang="en-US" altLang="en-US" dirty="0" smtClean="0"/>
              <a:t>Still have Internal fragmentation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 unequal fixed-size and variable-size partitions are inefficient in the use of memory; the former results in internal fragmentation, the latter in external fragmentation. Suppose, however, that main memory is partitioned into equal fixed-size chunks that are relatively small, and that each process is also divided into small fixed-size chunks of the same size. Then the chunks of a process, 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pages ,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assigned to available chunks of memory, known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frames , or page frames.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show in this section that the wasted space in memory for each process is due to internal fragmentation consisting of only a fraction of the last page of a process. There is no external fragmentation.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1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 Table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87ED97-8EBD-403E-905B-FCDB285D4563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8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96E0EB-1BDE-493E-A0CF-3138A00A6785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7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0CA188-12E5-427B-9778-6C006743340D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10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CDBCD-DC5B-4416-8C93-4B1B2D398B22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i="1" dirty="0" smtClean="0">
                <a:latin typeface="Helvetica" panose="020B0604020202020204" pitchFamily="34" charset="0"/>
              </a:rPr>
              <a:t>n</a:t>
            </a:r>
            <a:r>
              <a:rPr lang="en-US" altLang="en-US" sz="1200" dirty="0" smtClean="0">
                <a:latin typeface="Helvetica" panose="020B0604020202020204" pitchFamily="34" charset="0"/>
              </a:rPr>
              <a:t>=2 and </a:t>
            </a:r>
            <a:r>
              <a:rPr lang="en-US" altLang="en-US" sz="1200" i="1" dirty="0" smtClean="0">
                <a:latin typeface="Helvetica" panose="020B0604020202020204" pitchFamily="34" charset="0"/>
              </a:rPr>
              <a:t>m</a:t>
            </a:r>
            <a:r>
              <a:rPr lang="en-US" altLang="en-US" sz="1200" dirty="0" smtClean="0">
                <a:latin typeface="Helvetica" panose="020B0604020202020204" pitchFamily="34" charset="0"/>
              </a:rPr>
              <a:t>=4   32-byte memory and 4-byte pages</a:t>
            </a:r>
          </a:p>
          <a:p>
            <a:endParaRPr lang="en-US" altLang="en-US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26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smtClean="0"/>
              <a:t>Explain what is internal fragment?</a:t>
            </a:r>
          </a:p>
          <a:p>
            <a:r>
              <a:rPr lang="en-US" altLang="en-US" sz="1200" dirty="0" smtClean="0"/>
              <a:t>Example:</a:t>
            </a:r>
            <a:r>
              <a:rPr lang="en-US" altLang="en-US" sz="1200" baseline="0" dirty="0" smtClean="0"/>
              <a:t> page size 8 bytes. 5 bytes are used in a page. Then the internal fragment is 8-5=3 bytes (unused space).</a:t>
            </a:r>
          </a:p>
          <a:p>
            <a:r>
              <a:rPr lang="en-US" altLang="en-US" sz="1200" baseline="0" dirty="0" smtClean="0"/>
              <a:t> </a:t>
            </a:r>
            <a:endParaRPr lang="en-US" altLang="en-US" sz="1200" dirty="0" smtClean="0"/>
          </a:p>
          <a:p>
            <a:r>
              <a:rPr lang="en-US" altLang="en-US" sz="1200" dirty="0" smtClean="0"/>
              <a:t>Process view and physical memory now very different</a:t>
            </a:r>
          </a:p>
          <a:p>
            <a:r>
              <a:rPr lang="en-US" altLang="en-US" sz="1200" dirty="0" smtClean="0"/>
              <a:t>By implementation process can only access its own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9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264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GCOE V 158 28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14224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8F4A3D6-8C1B-B547-85DF-557C25BCE1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3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329" y="6492876"/>
            <a:ext cx="455407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715000"/>
            <a:ext cx="152823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2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6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24601"/>
            <a:ext cx="132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algn="l">
              <a:defRPr/>
            </a:pPr>
            <a:fld id="{BFA6D376-C5A1-F04E-B9D7-60DF914D4450}" type="slidenum">
              <a:rPr lang="en-US" smtClean="0"/>
              <a:pPr algn="l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83" r:id="rId2"/>
    <p:sldLayoutId id="214748428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ctrTitle" idx="4294967295"/>
          </p:nvPr>
        </p:nvSpPr>
        <p:spPr>
          <a:xfrm>
            <a:off x="1828800" y="533400"/>
            <a:ext cx="8686800" cy="34004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dirty="0" smtClean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dirty="0" smtClean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/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dirty="0">
                <a:latin typeface="Calibri" charset="0"/>
              </a:rPr>
              <a:t> </a:t>
            </a:r>
            <a:br>
              <a:rPr lang="en-US" dirty="0">
                <a:latin typeface="Calibri" charset="0"/>
              </a:rPr>
            </a:br>
            <a:r>
              <a:rPr lang="en-US" dirty="0" smtClean="0">
                <a:latin typeface="Calibri" charset="0"/>
              </a:rPr>
              <a:t>Project 5: Theory Part </a:t>
            </a:r>
            <a:br>
              <a:rPr lang="en-US" dirty="0" smtClean="0">
                <a:latin typeface="Calibri" charset="0"/>
              </a:rPr>
            </a:br>
            <a:r>
              <a:rPr lang="en-US" dirty="0"/>
              <a:t>Basic Method of Paging</a:t>
            </a:r>
            <a:endParaRPr lang="en-US" altLang="zh-CN" sz="400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3581400" y="4162426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</a:t>
            </a:r>
            <a:r>
              <a:rPr kumimoji="1" lang="en-US" i="1" dirty="0" err="1">
                <a:latin typeface="Calibri" charset="0"/>
              </a:rPr>
              <a:t>www.eng.auburn.edu</a:t>
            </a:r>
            <a:r>
              <a:rPr kumimoji="1" lang="en-US" i="1" dirty="0">
                <a:latin typeface="Calibri" charset="0"/>
              </a:rPr>
              <a:t>/~</a:t>
            </a:r>
            <a:r>
              <a:rPr kumimoji="1" lang="en-US" i="1" dirty="0" err="1">
                <a:latin typeface="Calibri" charset="0"/>
              </a:rPr>
              <a:t>xqin</a:t>
            </a:r>
            <a:endParaRPr kumimoji="1" lang="en-US" i="1" dirty="0">
              <a:latin typeface="Calibri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 err="1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7171" name="TextBox 1"/>
          <p:cNvSpPr txBox="1">
            <a:spLocks noChangeArrowheads="1"/>
          </p:cNvSpPr>
          <p:nvPr/>
        </p:nvSpPr>
        <p:spPr bwMode="auto">
          <a:xfrm>
            <a:off x="2971800" y="6324601"/>
            <a:ext cx="6400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+mn-lt"/>
              </a:rPr>
              <a:t>Slides are adopted and modified from Drs. </a:t>
            </a:r>
            <a:r>
              <a:rPr lang="en-US" sz="1400" dirty="0" err="1">
                <a:latin typeface="+mn-lt"/>
              </a:rPr>
              <a:t>Silberschatz</a:t>
            </a:r>
            <a:r>
              <a:rPr lang="en-US" sz="1400" dirty="0">
                <a:latin typeface="+mn-lt"/>
              </a:rPr>
              <a:t>, Galvin, and Gagne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353800" cy="13716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Exercise 4: </a:t>
            </a:r>
            <a:r>
              <a:rPr lang="en-US" altLang="en-US" dirty="0" smtClean="0"/>
              <a:t>Calculating Internal Fragmentation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057400" y="1536700"/>
            <a:ext cx="8086725" cy="4419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/>
              <a:t>Page size = 2,048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/>
              <a:t>Process size = 72,766 bytes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many pages are there in this process?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many bytes are there in the last page?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internal fragment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worst case fragmentation?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the average fragmentation?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1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81000" y="120650"/>
            <a:ext cx="11506200" cy="11747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Exercise </a:t>
            </a:r>
            <a:r>
              <a:rPr lang="en-US" altLang="en-US" dirty="0">
                <a:solidFill>
                  <a:srgbClr val="FF0000"/>
                </a:solidFill>
              </a:rPr>
              <a:t>5</a:t>
            </a:r>
            <a:r>
              <a:rPr lang="en-US" altLang="en-US" dirty="0" smtClean="0">
                <a:solidFill>
                  <a:srgbClr val="FF0000"/>
                </a:solidFill>
              </a:rPr>
              <a:t>:</a:t>
            </a:r>
            <a:r>
              <a:rPr lang="en-US" altLang="en-US" dirty="0" smtClean="0"/>
              <a:t> Smaller frame size the better? Why?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209800" y="1447800"/>
            <a:ext cx="8086725" cy="5105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/>
              <a:t>Are small frame sizes desirable?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r>
              <a:rPr lang="en-US" altLang="en-US" dirty="0"/>
              <a:t>Small frame </a:t>
            </a:r>
            <a:r>
              <a:rPr lang="en-US" altLang="en-US" dirty="0" smtClean="0"/>
              <a:t>size: small </a:t>
            </a:r>
            <a:r>
              <a:rPr lang="en-US" altLang="en-US" dirty="0"/>
              <a:t>fragment</a:t>
            </a:r>
          </a:p>
          <a:p>
            <a:pPr>
              <a:spcBef>
                <a:spcPct val="30000"/>
              </a:spcBef>
              <a:defRPr/>
            </a:pPr>
            <a:r>
              <a:rPr lang="en-US" altLang="en-US" dirty="0" smtClean="0"/>
              <a:t>Small </a:t>
            </a:r>
            <a:r>
              <a:rPr lang="en-US" altLang="en-US" dirty="0"/>
              <a:t>frame </a:t>
            </a:r>
            <a:r>
              <a:rPr lang="en-US" altLang="en-US" dirty="0" smtClean="0"/>
              <a:t>size: large </a:t>
            </a:r>
            <a:r>
              <a:rPr lang="en-US" altLang="en-US" dirty="0"/>
              <a:t>table size</a:t>
            </a:r>
          </a:p>
          <a:p>
            <a:pPr marL="857250" lvl="1" indent="-457200"/>
            <a:r>
              <a:rPr lang="en-US" altLang="en-US" dirty="0" smtClean="0"/>
              <a:t>each page table entry takes memory to track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/>
              <a:t>Page sizes growing over time</a:t>
            </a:r>
          </a:p>
          <a:p>
            <a:pPr lvl="1"/>
            <a:r>
              <a:rPr lang="en-US" altLang="en-US" dirty="0" smtClean="0"/>
              <a:t>Solaris supports two page sizes – 8 KB and 4 MB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4048" y="2764702"/>
            <a:ext cx="7854352" cy="33312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09530"/>
            <a:ext cx="9525000" cy="576263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0000"/>
                </a:solidFill>
              </a:rPr>
              <a:t>Exercise 6: </a:t>
            </a:r>
            <a:r>
              <a:rPr lang="en-US" altLang="en-US" sz="3200" dirty="0"/>
              <a:t>What is the free-frame list after allocation? 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3505201" y="6143384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7245770" y="6143384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41989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85" y="822037"/>
            <a:ext cx="7391630" cy="5302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28517" y="1125812"/>
            <a:ext cx="509169" cy="34636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7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10227468" cy="109696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Exercise 7:</a:t>
            </a:r>
            <a:r>
              <a:rPr lang="en-US" altLang="en-US" dirty="0" smtClean="0"/>
              <a:t> Two registers to support paging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1357" y="1524000"/>
            <a:ext cx="8647112" cy="5181600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sz="2800" dirty="0"/>
              <a:t>Where should we keep page tables? </a:t>
            </a:r>
          </a:p>
          <a:p>
            <a:pPr marL="514350" indent="-514350">
              <a:buAutoNum type="arabicParenBoth"/>
            </a:pPr>
            <a:endParaRPr lang="en-US" sz="2800" dirty="0"/>
          </a:p>
          <a:p>
            <a:pPr marL="514350" indent="-514350">
              <a:buAutoNum type="arabicParenBoth"/>
            </a:pPr>
            <a:r>
              <a:rPr lang="en-US" sz="2800" dirty="0"/>
              <a:t>Where does the </a:t>
            </a:r>
            <a:r>
              <a:rPr lang="en-US" sz="2800" i="1" dirty="0">
                <a:solidFill>
                  <a:srgbClr val="FF0000"/>
                </a:solidFill>
              </a:rPr>
              <a:t>Page-table base register</a:t>
            </a:r>
            <a:r>
              <a:rPr lang="en-US" sz="2800" i="1" dirty="0"/>
              <a:t> (PTBR) </a:t>
            </a:r>
            <a:r>
              <a:rPr lang="en-US" sz="2800" dirty="0"/>
              <a:t>point at? </a:t>
            </a:r>
          </a:p>
          <a:p>
            <a:pPr marL="514350" indent="-514350">
              <a:buAutoNum type="arabicParenBoth"/>
            </a:pPr>
            <a:endParaRPr lang="en-US" sz="2800" dirty="0"/>
          </a:p>
          <a:p>
            <a:pPr marL="514350" indent="-514350">
              <a:buAutoNum type="arabicParenBoth"/>
            </a:pPr>
            <a:r>
              <a:rPr lang="en-US" sz="2800" dirty="0"/>
              <a:t>The </a:t>
            </a:r>
            <a:r>
              <a:rPr lang="en-US" sz="2800" i="1" dirty="0">
                <a:solidFill>
                  <a:srgbClr val="FF0000"/>
                </a:solidFill>
              </a:rPr>
              <a:t>Page-table length register </a:t>
            </a:r>
            <a:r>
              <a:rPr lang="en-US" sz="2800" i="1" dirty="0"/>
              <a:t>(PTLR)</a:t>
            </a:r>
            <a:r>
              <a:rPr lang="en-US" sz="2800" dirty="0"/>
              <a:t> indicates size of the page table. Why the </a:t>
            </a:r>
            <a:r>
              <a:rPr lang="en-US" sz="2800" i="1" dirty="0"/>
              <a:t>Page-table length register (PTLR) </a:t>
            </a:r>
            <a:r>
              <a:rPr lang="en-US" sz="2800" dirty="0"/>
              <a:t>is important? </a:t>
            </a:r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03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35932" y="198438"/>
            <a:ext cx="8779669" cy="1325562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FF0000"/>
                </a:solidFill>
              </a:rPr>
              <a:t>Exercise 8:</a:t>
            </a:r>
            <a:r>
              <a:rPr lang="en-US" altLang="en-US" sz="4000" dirty="0" smtClean="0"/>
              <a:t> </a:t>
            </a:r>
            <a:r>
              <a:rPr lang="en-US" altLang="en-US" sz="4000" dirty="0"/>
              <a:t>Memory Accesses in the Paging Scheme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61357" y="1066800"/>
            <a:ext cx="8647112" cy="5638800"/>
          </a:xfrm>
        </p:spPr>
        <p:txBody>
          <a:bodyPr/>
          <a:lstStyle/>
          <a:p>
            <a:endParaRPr lang="en-US" altLang="en-US" sz="2800" dirty="0"/>
          </a:p>
          <a:p>
            <a:r>
              <a:rPr lang="en-US" altLang="en-US" sz="2800" dirty="0"/>
              <a:t>To load an instruction or data from main memory, how many memory accesses are required in the paging scheme? </a:t>
            </a:r>
          </a:p>
          <a:p>
            <a:pPr lvl="1"/>
            <a:r>
              <a:rPr lang="en-US" altLang="en-US" dirty="0"/>
              <a:t>two memory accesses</a:t>
            </a:r>
          </a:p>
          <a:p>
            <a:pPr lvl="1"/>
            <a:r>
              <a:rPr lang="en-US" altLang="en-US" dirty="0" smtClean="0"/>
              <a:t>One for the page table and one for the data / instruction</a:t>
            </a:r>
          </a:p>
          <a:p>
            <a:pPr lvl="1"/>
            <a:endParaRPr lang="en-US" altLang="en-US" dirty="0" smtClean="0"/>
          </a:p>
          <a:p>
            <a:r>
              <a:rPr lang="en-US" altLang="en-US" sz="2800" dirty="0"/>
              <a:t>What is the problem with respect to memory access?</a:t>
            </a:r>
          </a:p>
          <a:p>
            <a:pPr lvl="1"/>
            <a:r>
              <a:rPr lang="en-US" altLang="en-US" sz="2400" dirty="0"/>
              <a:t>The two memory access problem can be solved by the use of a special fast-lookup hardware cache called </a:t>
            </a:r>
            <a:r>
              <a:rPr lang="en-US" altLang="en-US" sz="2400" b="1" dirty="0">
                <a:solidFill>
                  <a:srgbClr val="3366FF"/>
                </a:solidFill>
              </a:rPr>
              <a:t>associative memory </a:t>
            </a:r>
            <a:r>
              <a:rPr lang="en-US" altLang="en-US" sz="2400" dirty="0"/>
              <a:t>or </a:t>
            </a:r>
            <a:r>
              <a:rPr lang="en-US" altLang="en-US" sz="2400" b="1" dirty="0">
                <a:solidFill>
                  <a:srgbClr val="3366FF"/>
                </a:solidFill>
              </a:rPr>
              <a:t>translation look-aside buffers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3366FF"/>
                </a:solidFill>
              </a:rPr>
              <a:t>TLBs</a:t>
            </a:r>
            <a:r>
              <a:rPr lang="en-US" altLang="en-US" sz="2400" dirty="0"/>
              <a:t>)</a:t>
            </a:r>
            <a:endParaRPr lang="en-US" altLang="en-US" sz="2400" b="1" dirty="0">
              <a:solidFill>
                <a:srgbClr val="3366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33600" y="2879002"/>
            <a:ext cx="7543800" cy="12357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53865" y="4983163"/>
            <a:ext cx="8009335" cy="12357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10134599" cy="5410200"/>
          </a:xfrm>
        </p:spPr>
        <p:txBody>
          <a:bodyPr/>
          <a:lstStyle/>
          <a:p>
            <a:r>
              <a:rPr lang="en-US" altLang="en-US" dirty="0" smtClean="0"/>
              <a:t>Some TLBs store</a:t>
            </a:r>
            <a:r>
              <a:rPr lang="en-US" altLang="en-US" b="1" dirty="0" smtClean="0"/>
              <a:t> </a:t>
            </a:r>
            <a:r>
              <a:rPr lang="en-US" altLang="en-US" dirty="0" smtClean="0">
                <a:solidFill>
                  <a:srgbClr val="FF0000"/>
                </a:solidFill>
              </a:rPr>
              <a:t>address-space identifiers </a:t>
            </a:r>
            <a:r>
              <a:rPr lang="en-US" altLang="en-US" dirty="0" smtClean="0"/>
              <a:t>(</a:t>
            </a:r>
            <a:r>
              <a:rPr lang="en-US" altLang="en-US" b="1" dirty="0" smtClean="0">
                <a:solidFill>
                  <a:srgbClr val="3366FF"/>
                </a:solidFill>
              </a:rPr>
              <a:t>ASIDs</a:t>
            </a:r>
            <a:r>
              <a:rPr lang="en-US" altLang="en-US" dirty="0" smtClean="0"/>
              <a:t>)</a:t>
            </a:r>
            <a:r>
              <a:rPr lang="en-US" altLang="en-US" b="1" dirty="0" smtClean="0">
                <a:solidFill>
                  <a:srgbClr val="3366FF"/>
                </a:solidFill>
              </a:rPr>
              <a:t> </a:t>
            </a:r>
            <a:r>
              <a:rPr lang="en-US" altLang="en-US" dirty="0" smtClean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 smtClean="0"/>
              <a:t>Otherwise need to flush at every context switch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TLBs typically small (64 to 1,024 entries)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On a TLB miss, value is loaded into the TLB for faster access next time</a:t>
            </a:r>
          </a:p>
          <a:p>
            <a:pPr lvl="1"/>
            <a:r>
              <a:rPr lang="en-US" altLang="en-US" dirty="0" smtClean="0"/>
              <a:t>Replacement policies must be considered</a:t>
            </a:r>
          </a:p>
          <a:p>
            <a:pPr lvl="1"/>
            <a:r>
              <a:rPr lang="en-US" altLang="en-US" dirty="0" smtClean="0"/>
              <a:t>Some entries can be</a:t>
            </a:r>
            <a:r>
              <a:rPr lang="en-US" altLang="en-US" b="1" dirty="0" smtClean="0">
                <a:solidFill>
                  <a:srgbClr val="3366FF"/>
                </a:solidFill>
              </a:rPr>
              <a:t> wired down </a:t>
            </a:r>
            <a:r>
              <a:rPr lang="en-US" altLang="en-US" dirty="0" smtClean="0"/>
              <a:t>for permanent fast access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198438"/>
            <a:ext cx="8570913" cy="7159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Translation Look-aside Buffers </a:t>
            </a:r>
            <a:r>
              <a:rPr lang="en-US" altLang="en-US" dirty="0"/>
              <a:t>(TLBs)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470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981200" y="166688"/>
            <a:ext cx="8229600" cy="9001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Parallel Searching the TLB</a:t>
            </a:r>
          </a:p>
        </p:txBody>
      </p:sp>
      <p:sp>
        <p:nvSpPr>
          <p:cNvPr id="4505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2427288" y="1211263"/>
            <a:ext cx="7351712" cy="4483100"/>
          </a:xfrm>
        </p:spPr>
        <p:txBody>
          <a:bodyPr/>
          <a:lstStyle/>
          <a:p>
            <a:r>
              <a:rPr lang="en-US" altLang="en-US" smtClean="0"/>
              <a:t>Associative memory – parallel search 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r>
              <a:rPr lang="en-US" altLang="en-US" smtClean="0"/>
              <a:t>Address translation (p, d)</a:t>
            </a:r>
          </a:p>
          <a:p>
            <a:pPr marL="627063" lvl="1"/>
            <a:r>
              <a:rPr lang="en-US" altLang="en-US" smtClean="0"/>
              <a:t>If p is in associative register, get frame # out</a:t>
            </a:r>
          </a:p>
          <a:p>
            <a:pPr marL="627063" lvl="1"/>
            <a:r>
              <a:rPr lang="en-US" altLang="en-US" smtClean="0"/>
              <a:t>Otherwise get frame # from page table in memory</a:t>
            </a:r>
          </a:p>
          <a:p>
            <a:pPr marL="627063" lvl="1"/>
            <a:endParaRPr lang="en-US" altLang="en-US" smtClean="0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6" y="1693864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1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295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Paging Hardware With TLB</a:t>
            </a:r>
            <a:endParaRPr lang="en-US" altLang="en-US" sz="2400"/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29229"/>
            <a:ext cx="7512050" cy="56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534400" cy="1371600"/>
          </a:xfrm>
        </p:spPr>
        <p:txBody>
          <a:bodyPr/>
          <a:lstStyle/>
          <a:p>
            <a:r>
              <a:rPr lang="en-US" altLang="en-US" dirty="0" smtClean="0"/>
              <a:t>Summary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133601" y="1752600"/>
            <a:ext cx="8086725" cy="4419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/>
              <a:t>What is a </a:t>
            </a:r>
            <a:r>
              <a:rPr lang="en-US" dirty="0" smtClean="0"/>
              <a:t>page table?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logical-to-physical address </a:t>
            </a:r>
            <a:r>
              <a:rPr lang="en-US" dirty="0" smtClean="0"/>
              <a:t>translations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Internal </a:t>
            </a:r>
            <a:r>
              <a:rPr lang="en-US" altLang="en-US" dirty="0" smtClean="0"/>
              <a:t>Fragmentation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Translation Look-aside Buffers (TLBs)</a:t>
            </a:r>
          </a:p>
        </p:txBody>
      </p:sp>
    </p:spTree>
    <p:extLst>
      <p:ext uri="{BB962C8B-B14F-4D97-AF65-F5344CB8AC3E}">
        <p14:creationId xmlns:p14="http://schemas.microsoft.com/office/powerpoint/2010/main" val="870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6310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638300" y="167709"/>
            <a:ext cx="9105900" cy="8990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 smtClean="0"/>
              <a:t>Project 5: Individual Assignment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113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0" y="167708"/>
            <a:ext cx="3269974" cy="1323041"/>
          </a:xfrm>
        </p:spPr>
        <p:txBody>
          <a:bodyPr/>
          <a:lstStyle/>
          <a:p>
            <a:pPr algn="ctr"/>
            <a:r>
              <a:rPr lang="en-US" sz="3600" dirty="0"/>
              <a:t>Review: Paging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90826" y="1649355"/>
            <a:ext cx="4400274" cy="4675246"/>
          </a:xfrm>
        </p:spPr>
        <p:txBody>
          <a:bodyPr>
            <a:normAutofit/>
          </a:bodyPr>
          <a:lstStyle/>
          <a:p>
            <a:r>
              <a:rPr lang="en-US" sz="2400" dirty="0"/>
              <a:t>Partition </a:t>
            </a:r>
            <a:r>
              <a:rPr lang="en-US" sz="2400" dirty="0">
                <a:solidFill>
                  <a:srgbClr val="FF0000"/>
                </a:solidFill>
              </a:rPr>
              <a:t>memory</a:t>
            </a:r>
            <a:r>
              <a:rPr lang="en-US" sz="2400" dirty="0"/>
              <a:t> into </a:t>
            </a:r>
            <a:r>
              <a:rPr lang="en-US" sz="2400" dirty="0">
                <a:solidFill>
                  <a:srgbClr val="FF0000"/>
                </a:solidFill>
              </a:rPr>
              <a:t>equal fixed-size chunks</a:t>
            </a:r>
            <a:r>
              <a:rPr lang="en-US" sz="2400" dirty="0"/>
              <a:t> that are relatively </a:t>
            </a:r>
            <a:r>
              <a:rPr lang="en-US" sz="2400" dirty="0">
                <a:solidFill>
                  <a:srgbClr val="FF0000"/>
                </a:solidFill>
              </a:rPr>
              <a:t>small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Process</a:t>
            </a:r>
            <a:r>
              <a:rPr lang="en-US" sz="2400" dirty="0"/>
              <a:t> is also divided into small fixed-size chunks of the same size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-140208"/>
            <a:ext cx="5867400" cy="759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0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72974"/>
            <a:ext cx="4296952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97" y="5433350"/>
            <a:ext cx="5393088" cy="127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113826"/>
            <a:ext cx="8153400" cy="1143948"/>
          </a:xfrm>
        </p:spPr>
        <p:txBody>
          <a:bodyPr/>
          <a:lstStyle/>
          <a:p>
            <a:r>
              <a:rPr lang="en-US" sz="3600" dirty="0"/>
              <a:t>Review: Page Table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953000" y="1143000"/>
            <a:ext cx="6552959" cy="417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Calibri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Calibri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Maintained by operating system for </a:t>
            </a:r>
            <a:r>
              <a:rPr lang="en-US" sz="2400" dirty="0">
                <a:solidFill>
                  <a:srgbClr val="FF0000"/>
                </a:solidFill>
              </a:rPr>
              <a:t>each process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Contains the </a:t>
            </a:r>
            <a:r>
              <a:rPr lang="en-US" sz="2400" dirty="0">
                <a:solidFill>
                  <a:srgbClr val="FF0000"/>
                </a:solidFill>
              </a:rPr>
              <a:t>frame location</a:t>
            </a:r>
            <a:r>
              <a:rPr lang="en-US" sz="2400" dirty="0"/>
              <a:t> for each page in the process</a:t>
            </a:r>
          </a:p>
          <a:p>
            <a:endParaRPr lang="en-US" sz="2400" dirty="0"/>
          </a:p>
          <a:p>
            <a:r>
              <a:rPr lang="en-US" sz="2400" dirty="0"/>
              <a:t>Processor must know </a:t>
            </a:r>
            <a:r>
              <a:rPr lang="en-US" sz="2400" dirty="0">
                <a:solidFill>
                  <a:srgbClr val="FF0000"/>
                </a:solidFill>
              </a:rPr>
              <a:t>how to access</a:t>
            </a:r>
            <a:r>
              <a:rPr lang="en-US" sz="2400" dirty="0"/>
              <a:t> for the current process</a:t>
            </a:r>
          </a:p>
          <a:p>
            <a:endParaRPr lang="en-US" sz="2400" dirty="0"/>
          </a:p>
          <a:p>
            <a:r>
              <a:rPr lang="en-US" sz="2400" dirty="0"/>
              <a:t>Used by processor to </a:t>
            </a:r>
            <a:r>
              <a:rPr lang="en-US" sz="2400" dirty="0">
                <a:solidFill>
                  <a:srgbClr val="FF0000"/>
                </a:solidFill>
              </a:rPr>
              <a:t>produce a physical address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5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 descr="f12.pdf"/>
          <p:cNvPicPr>
            <a:picLocks noChangeAspect="1"/>
          </p:cNvPicPr>
          <p:nvPr/>
        </p:nvPicPr>
        <p:blipFill>
          <a:blip r:embed="rId2"/>
          <a:srcRect b="53636"/>
          <a:stretch>
            <a:fillRect/>
          </a:stretch>
        </p:blipFill>
        <p:spPr>
          <a:xfrm>
            <a:off x="1524000" y="1112520"/>
            <a:ext cx="9194798" cy="55168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19200" y="113826"/>
            <a:ext cx="10134600" cy="1333974"/>
          </a:xfrm>
        </p:spPr>
        <p:txBody>
          <a:bodyPr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Exercise 1:</a:t>
            </a:r>
            <a:r>
              <a:rPr lang="en-US" sz="2800" dirty="0" smtClean="0"/>
              <a:t> </a:t>
            </a:r>
            <a:r>
              <a:rPr lang="en-US" sz="2800" dirty="0"/>
              <a:t>How to use a page table to perform logical-to-physical address translations</a:t>
            </a:r>
            <a:r>
              <a:rPr lang="en-US" sz="2800" dirty="0" smtClean="0"/>
              <a:t>? Please connect the logical address with the physical address through the page table.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362200" y="3004898"/>
            <a:ext cx="1981200" cy="12357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44548" y="3641002"/>
            <a:ext cx="1981200" cy="702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86400" y="4326802"/>
            <a:ext cx="1981200" cy="702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05400" y="2968454"/>
            <a:ext cx="3810000" cy="4605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35348" y="3024742"/>
            <a:ext cx="1156252" cy="20044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370138" y="304800"/>
            <a:ext cx="7840662" cy="1219200"/>
          </a:xfrm>
        </p:spPr>
        <p:txBody>
          <a:bodyPr/>
          <a:lstStyle/>
          <a:p>
            <a:pPr eaLnBrk="1" hangingPunct="1"/>
            <a:r>
              <a:rPr lang="en-US" dirty="0" smtClean="0"/>
              <a:t>Logical-to-Physical </a:t>
            </a:r>
            <a:r>
              <a:rPr lang="en-US" altLang="en-US" dirty="0" smtClean="0"/>
              <a:t>Address Translation Scheme</a:t>
            </a:r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95400" y="1676400"/>
            <a:ext cx="9677400" cy="4876800"/>
          </a:xfrm>
        </p:spPr>
        <p:txBody>
          <a:bodyPr/>
          <a:lstStyle/>
          <a:p>
            <a:pPr>
              <a:defRPr/>
            </a:pPr>
            <a:r>
              <a:rPr lang="en-US" altLang="en-US" sz="2800" dirty="0"/>
              <a:t>Address generated by CPU is divided into:</a:t>
            </a:r>
          </a:p>
          <a:p>
            <a:pPr lvl="1">
              <a:defRPr/>
            </a:pPr>
            <a:r>
              <a:rPr lang="en-US" altLang="en-US" sz="2400" b="1" dirty="0">
                <a:solidFill>
                  <a:srgbClr val="3366FF"/>
                </a:solidFill>
              </a:rPr>
              <a:t>Page number </a:t>
            </a:r>
            <a:r>
              <a:rPr lang="en-US" altLang="en-US" sz="2400" dirty="0"/>
              <a:t>(</a:t>
            </a:r>
            <a:r>
              <a:rPr lang="en-US" altLang="en-US" sz="2400" b="1" i="1" dirty="0">
                <a:solidFill>
                  <a:srgbClr val="3366FF"/>
                </a:solidFill>
              </a:rPr>
              <a:t>p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used as an index into a </a:t>
            </a:r>
            <a:r>
              <a:rPr lang="en-US" altLang="en-US" sz="2400" b="1" dirty="0">
                <a:solidFill>
                  <a:srgbClr val="3366FF"/>
                </a:solidFill>
              </a:rPr>
              <a:t>page table </a:t>
            </a:r>
            <a:r>
              <a:rPr lang="en-US" altLang="en-US" sz="2400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sz="2400" b="1" dirty="0">
                <a:solidFill>
                  <a:srgbClr val="3366FF"/>
                </a:solidFill>
              </a:rPr>
              <a:t>Page offset </a:t>
            </a:r>
            <a:r>
              <a:rPr lang="en-US" altLang="en-US" sz="2400" dirty="0"/>
              <a:t>(</a:t>
            </a:r>
            <a:r>
              <a:rPr lang="en-US" altLang="en-US" sz="2400" b="1" i="1" dirty="0">
                <a:solidFill>
                  <a:srgbClr val="3366FF"/>
                </a:solidFill>
              </a:rPr>
              <a:t>d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 smtClean="0"/>
          </a:p>
          <a:p>
            <a:pPr marL="457200" lvl="1" indent="0">
              <a:buNone/>
              <a:defRPr/>
            </a:pPr>
            <a:endParaRPr lang="en-US" altLang="en-US" dirty="0" smtClean="0"/>
          </a:p>
          <a:p>
            <a:pPr lvl="1">
              <a:defRPr/>
            </a:pPr>
            <a:r>
              <a:rPr lang="en-US" altLang="en-US" sz="2400" dirty="0"/>
              <a:t>For given logical address space 2</a:t>
            </a:r>
            <a:r>
              <a:rPr lang="en-US" altLang="en-US" sz="2400" i="1" baseline="30000" dirty="0"/>
              <a:t>m </a:t>
            </a:r>
            <a:r>
              <a:rPr lang="en-US" altLang="en-US" sz="2400" dirty="0"/>
              <a:t>and page size</a:t>
            </a:r>
            <a:r>
              <a:rPr lang="en-US" altLang="en-US" sz="2400" baseline="30000" dirty="0"/>
              <a:t> </a:t>
            </a:r>
            <a:r>
              <a:rPr lang="en-US" altLang="en-US" sz="2400" i="1" dirty="0"/>
              <a:t>2</a:t>
            </a:r>
            <a:r>
              <a:rPr lang="en-US" altLang="en-US" sz="2400" baseline="30000" dirty="0"/>
              <a:t>n</a:t>
            </a:r>
          </a:p>
        </p:txBody>
      </p:sp>
      <p:pic>
        <p:nvPicPr>
          <p:cNvPr id="36868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4" y="4181476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2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4" descr="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162050"/>
            <a:ext cx="801420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971800" y="3048000"/>
            <a:ext cx="304800" cy="30480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198880" y="0"/>
            <a:ext cx="9525000" cy="14795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/>
              <a:t>Logical-to-Physical Address Translations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078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440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01 0.00023 L 0.04401 0.10833 C 0.04401 0.1581 0.07227 0.2199 0.09453 0.2199 L 0.14479 0.2199 " pathEditMode="relative" rAng="5400000" ptsTypes="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479 0.21944 L 0.17891 0.21944 C 0.19401 0.21944 0.21237 0.15926 0.21237 0.11018 L 0.21237 -0.00023 " pathEditMode="relative" rAng="10800000" ptsTypes="AA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37 -0.00023 L 0.43125 3.33333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0056" y="351535"/>
            <a:ext cx="11353800" cy="94456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Exercise 2:</a:t>
            </a:r>
            <a:r>
              <a:rPr lang="en-US" altLang="en-US" dirty="0" smtClean="0"/>
              <a:t> Please fill the following page table up.</a:t>
            </a:r>
          </a:p>
        </p:txBody>
      </p:sp>
      <p:pic>
        <p:nvPicPr>
          <p:cNvPr id="38915" name="Picture 103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0201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50756" y="2438400"/>
            <a:ext cx="19764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50756" y="2743200"/>
            <a:ext cx="19764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44852" y="2984326"/>
            <a:ext cx="19764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52844" y="3250504"/>
            <a:ext cx="19764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87313"/>
            <a:ext cx="10591799" cy="903287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rgbClr val="FF0000"/>
                </a:solidFill>
              </a:rPr>
              <a:t>Exercise 3:</a:t>
            </a:r>
            <a:r>
              <a:rPr lang="en-US" altLang="en-US" sz="3600" dirty="0" smtClean="0"/>
              <a:t> A Paging Example </a:t>
            </a:r>
            <a:r>
              <a:rPr lang="en-US" sz="3600" dirty="0" smtClean="0"/>
              <a:t>(</a:t>
            </a:r>
            <a:r>
              <a:rPr lang="en-US" sz="3600" b="1" dirty="0" smtClean="0"/>
              <a:t>Assumption:</a:t>
            </a:r>
            <a:r>
              <a:rPr lang="en-US" sz="3600" dirty="0" smtClean="0"/>
              <a:t> </a:t>
            </a:r>
            <a:r>
              <a:rPr lang="en-US" sz="3600" dirty="0"/>
              <a:t>each letter represents one byte) </a:t>
            </a:r>
            <a:endParaRPr lang="en-US" altLang="en-US" sz="3600" dirty="0" smtClean="0"/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07756"/>
            <a:ext cx="4572000" cy="569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40400" y="1447800"/>
            <a:ext cx="6248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What is the size of physical memory</a:t>
            </a:r>
            <a:r>
              <a:rPr lang="en-US" sz="2800" dirty="0" smtClean="0">
                <a:latin typeface="Calibri" panose="020F050202020403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?</a:t>
            </a:r>
          </a:p>
          <a:p>
            <a:pPr marL="514350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514350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What is the page size? </a:t>
            </a:r>
            <a:endParaRPr lang="en-US" sz="2800" dirty="0" smtClean="0">
              <a:latin typeface="Calibri" panose="020F0502020204030204" pitchFamily="34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514350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514350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How many bits are used as an index into a page table? </a:t>
            </a:r>
            <a:endParaRPr lang="en-US" sz="2800" dirty="0" smtClean="0">
              <a:latin typeface="Calibri" panose="020F0502020204030204" pitchFamily="34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514350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marL="514350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ourier New" panose="02070309020205020404" pitchFamily="49" charset="0"/>
              </a:rPr>
              <a:t>How many bits are used for page offset?</a:t>
            </a:r>
            <a:endParaRPr 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3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FF0000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5939</TotalTime>
  <Words>1089</Words>
  <Application>Microsoft Macintosh PowerPoint</Application>
  <PresentationFormat>Widescreen</PresentationFormat>
  <Paragraphs>176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Calibri</vt:lpstr>
      <vt:lpstr>Courier New</vt:lpstr>
      <vt:lpstr>Helvetica</vt:lpstr>
      <vt:lpstr>Monotype Sorts</vt:lpstr>
      <vt:lpstr>MS PGothic</vt:lpstr>
      <vt:lpstr>ＭＳ Ｐゴシック</vt:lpstr>
      <vt:lpstr>SimSun</vt:lpstr>
      <vt:lpstr>Times New Roman</vt:lpstr>
      <vt:lpstr>宋体</vt:lpstr>
      <vt:lpstr>Arial</vt:lpstr>
      <vt:lpstr>5_Office Theme</vt:lpstr>
      <vt:lpstr>COMP 3500  Introduction to Operating Systems   Project 5: Theory Part  Basic Method of Paging</vt:lpstr>
      <vt:lpstr>PowerPoint Presentation</vt:lpstr>
      <vt:lpstr>Review: Paging</vt:lpstr>
      <vt:lpstr>Review: Page Table</vt:lpstr>
      <vt:lpstr>Exercise 1: How to use a page table to perform logical-to-physical address translations? Please connect the logical address with the physical address through the page table.</vt:lpstr>
      <vt:lpstr>Logical-to-Physical Address Translation Scheme</vt:lpstr>
      <vt:lpstr>PowerPoint Presentation</vt:lpstr>
      <vt:lpstr>Exercise 2: Please fill the following page table up.</vt:lpstr>
      <vt:lpstr>Exercise 3: A Paging Example (Assumption: each letter represents one byte) </vt:lpstr>
      <vt:lpstr>Exercise 4: Calculating Internal Fragmentation</vt:lpstr>
      <vt:lpstr>Exercise 5: Smaller frame size the better? Why?</vt:lpstr>
      <vt:lpstr>Exercise 6: What is the free-frame list after allocation? </vt:lpstr>
      <vt:lpstr>Exercise 7: Two registers to support paging</vt:lpstr>
      <vt:lpstr>Exercise 8: Memory Accesses in the Paging Scheme</vt:lpstr>
      <vt:lpstr>Translation Look-aside Buffers (TLBs)</vt:lpstr>
      <vt:lpstr>Parallel Searching the TLB</vt:lpstr>
      <vt:lpstr>Paging Hardware With TLB</vt:lpstr>
      <vt:lpstr>Summary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</dc:creator>
  <cp:lastModifiedBy>Xiao Qin</cp:lastModifiedBy>
  <cp:revision>470</cp:revision>
  <dcterms:created xsi:type="dcterms:W3CDTF">2006-08-16T00:00:00Z</dcterms:created>
  <dcterms:modified xsi:type="dcterms:W3CDTF">2017-11-13T18:13:04Z</dcterms:modified>
</cp:coreProperties>
</file>